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7" d="100"/>
          <a:sy n="77" d="100"/>
        </p:scale>
        <p:origin x="77"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nati Chaurasia" userId="4a149c2932686759" providerId="LiveId" clId="{CEFA2F37-621E-4FFA-8041-2F8120D70A8A}"/>
    <pc:docChg chg="modSld">
      <pc:chgData name="Unnati Chaurasia" userId="4a149c2932686759" providerId="LiveId" clId="{CEFA2F37-621E-4FFA-8041-2F8120D70A8A}" dt="2026-07-02T04:21:13.198" v="142" actId="14100"/>
      <pc:docMkLst>
        <pc:docMk/>
      </pc:docMkLst>
      <pc:sldChg chg="modSp mod">
        <pc:chgData name="Unnati Chaurasia" userId="4a149c2932686759" providerId="LiveId" clId="{CEFA2F37-621E-4FFA-8041-2F8120D70A8A}" dt="2026-07-02T04:12:01.753" v="111" actId="20577"/>
        <pc:sldMkLst>
          <pc:docMk/>
          <pc:sldMk cId="2851026929" sldId="256"/>
        </pc:sldMkLst>
        <pc:spChg chg="mod">
          <ac:chgData name="Unnati Chaurasia" userId="4a149c2932686759" providerId="LiveId" clId="{CEFA2F37-621E-4FFA-8041-2F8120D70A8A}" dt="2026-07-02T04:11:25.992" v="49" actId="14100"/>
          <ac:spMkLst>
            <pc:docMk/>
            <pc:sldMk cId="2851026929" sldId="256"/>
            <ac:spMk id="2" creationId="{C0480627-B28D-012C-0880-1AE733616B1B}"/>
          </ac:spMkLst>
        </pc:spChg>
        <pc:spChg chg="mod">
          <ac:chgData name="Unnati Chaurasia" userId="4a149c2932686759" providerId="LiveId" clId="{CEFA2F37-621E-4FFA-8041-2F8120D70A8A}" dt="2026-07-02T04:12:01.753" v="111" actId="20577"/>
          <ac:spMkLst>
            <pc:docMk/>
            <pc:sldMk cId="2851026929" sldId="256"/>
            <ac:spMk id="3" creationId="{CE0A046F-2236-51B4-23C3-02D71E10914C}"/>
          </ac:spMkLst>
        </pc:spChg>
      </pc:sldChg>
      <pc:sldChg chg="addSp modSp mod">
        <pc:chgData name="Unnati Chaurasia" userId="4a149c2932686759" providerId="LiveId" clId="{CEFA2F37-621E-4FFA-8041-2F8120D70A8A}" dt="2026-07-02T04:13:24.151" v="116" actId="1076"/>
        <pc:sldMkLst>
          <pc:docMk/>
          <pc:sldMk cId="955339096" sldId="258"/>
        </pc:sldMkLst>
        <pc:picChg chg="add mod">
          <ac:chgData name="Unnati Chaurasia" userId="4a149c2932686759" providerId="LiveId" clId="{CEFA2F37-621E-4FFA-8041-2F8120D70A8A}" dt="2026-07-02T04:13:24.151" v="116" actId="1076"/>
          <ac:picMkLst>
            <pc:docMk/>
            <pc:sldMk cId="955339096" sldId="258"/>
            <ac:picMk id="5" creationId="{0B78A978-9727-D20F-DCE3-AC580DC0C65E}"/>
          </ac:picMkLst>
        </pc:picChg>
      </pc:sldChg>
      <pc:sldChg chg="addSp modSp mod">
        <pc:chgData name="Unnati Chaurasia" userId="4a149c2932686759" providerId="LiveId" clId="{CEFA2F37-621E-4FFA-8041-2F8120D70A8A}" dt="2026-07-02T04:15:07.175" v="121" actId="1076"/>
        <pc:sldMkLst>
          <pc:docMk/>
          <pc:sldMk cId="747258431" sldId="259"/>
        </pc:sldMkLst>
        <pc:picChg chg="add mod">
          <ac:chgData name="Unnati Chaurasia" userId="4a149c2932686759" providerId="LiveId" clId="{CEFA2F37-621E-4FFA-8041-2F8120D70A8A}" dt="2026-07-02T04:15:07.175" v="121" actId="1076"/>
          <ac:picMkLst>
            <pc:docMk/>
            <pc:sldMk cId="747258431" sldId="259"/>
            <ac:picMk id="5" creationId="{B90B1198-FB9F-4B28-5FAA-545D33DBE761}"/>
          </ac:picMkLst>
        </pc:picChg>
      </pc:sldChg>
      <pc:sldChg chg="addSp modSp mod">
        <pc:chgData name="Unnati Chaurasia" userId="4a149c2932686759" providerId="LiveId" clId="{CEFA2F37-621E-4FFA-8041-2F8120D70A8A}" dt="2026-07-02T04:16:12.304" v="124" actId="1076"/>
        <pc:sldMkLst>
          <pc:docMk/>
          <pc:sldMk cId="2929006299" sldId="260"/>
        </pc:sldMkLst>
        <pc:picChg chg="add mod">
          <ac:chgData name="Unnati Chaurasia" userId="4a149c2932686759" providerId="LiveId" clId="{CEFA2F37-621E-4FFA-8041-2F8120D70A8A}" dt="2026-07-02T04:16:12.304" v="124" actId="1076"/>
          <ac:picMkLst>
            <pc:docMk/>
            <pc:sldMk cId="2929006299" sldId="260"/>
            <ac:picMk id="5" creationId="{AD55216D-73F8-AD3C-1D9E-3486BAA6AE48}"/>
          </ac:picMkLst>
        </pc:picChg>
      </pc:sldChg>
      <pc:sldChg chg="addSp modSp mod">
        <pc:chgData name="Unnati Chaurasia" userId="4a149c2932686759" providerId="LiveId" clId="{CEFA2F37-621E-4FFA-8041-2F8120D70A8A}" dt="2026-07-02T04:17:00.184" v="127" actId="1076"/>
        <pc:sldMkLst>
          <pc:docMk/>
          <pc:sldMk cId="3350084468" sldId="262"/>
        </pc:sldMkLst>
        <pc:picChg chg="add mod">
          <ac:chgData name="Unnati Chaurasia" userId="4a149c2932686759" providerId="LiveId" clId="{CEFA2F37-621E-4FFA-8041-2F8120D70A8A}" dt="2026-07-02T04:17:00.184" v="127" actId="1076"/>
          <ac:picMkLst>
            <pc:docMk/>
            <pc:sldMk cId="3350084468" sldId="262"/>
            <ac:picMk id="5" creationId="{4488F428-F952-882B-EF97-F1B78FDF2809}"/>
          </ac:picMkLst>
        </pc:picChg>
      </pc:sldChg>
      <pc:sldChg chg="addSp modSp mod">
        <pc:chgData name="Unnati Chaurasia" userId="4a149c2932686759" providerId="LiveId" clId="{CEFA2F37-621E-4FFA-8041-2F8120D70A8A}" dt="2026-07-02T04:19:18.772" v="130" actId="1076"/>
        <pc:sldMkLst>
          <pc:docMk/>
          <pc:sldMk cId="4258276065" sldId="264"/>
        </pc:sldMkLst>
        <pc:picChg chg="add mod">
          <ac:chgData name="Unnati Chaurasia" userId="4a149c2932686759" providerId="LiveId" clId="{CEFA2F37-621E-4FFA-8041-2F8120D70A8A}" dt="2026-07-02T04:19:18.772" v="130" actId="1076"/>
          <ac:picMkLst>
            <pc:docMk/>
            <pc:sldMk cId="4258276065" sldId="264"/>
            <ac:picMk id="5" creationId="{C3A5251C-9733-A243-F278-D642423E1668}"/>
          </ac:picMkLst>
        </pc:picChg>
      </pc:sldChg>
      <pc:sldChg chg="addSp modSp mod">
        <pc:chgData name="Unnati Chaurasia" userId="4a149c2932686759" providerId="LiveId" clId="{CEFA2F37-621E-4FFA-8041-2F8120D70A8A}" dt="2026-07-02T04:21:13.198" v="142" actId="14100"/>
        <pc:sldMkLst>
          <pc:docMk/>
          <pc:sldMk cId="3581227696" sldId="265"/>
        </pc:sldMkLst>
        <pc:spChg chg="mod">
          <ac:chgData name="Unnati Chaurasia" userId="4a149c2932686759" providerId="LiveId" clId="{CEFA2F37-621E-4FFA-8041-2F8120D70A8A}" dt="2026-07-02T04:21:00.208" v="138" actId="1076"/>
          <ac:spMkLst>
            <pc:docMk/>
            <pc:sldMk cId="3581227696" sldId="265"/>
            <ac:spMk id="4" creationId="{EB39A385-0C3F-972B-F21D-DA61D4417F12}"/>
          </ac:spMkLst>
        </pc:spChg>
        <pc:picChg chg="add mod">
          <ac:chgData name="Unnati Chaurasia" userId="4a149c2932686759" providerId="LiveId" clId="{CEFA2F37-621E-4FFA-8041-2F8120D70A8A}" dt="2026-07-02T04:21:13.198" v="142" actId="14100"/>
          <ac:picMkLst>
            <pc:docMk/>
            <pc:sldMk cId="3581227696" sldId="265"/>
            <ac:picMk id="5" creationId="{9F9B1746-D646-456F-5CF7-92530FD35E63}"/>
          </ac:picMkLst>
        </pc:picChg>
      </pc:sldChg>
      <pc:sldChg chg="modSp mod">
        <pc:chgData name="Unnati Chaurasia" userId="4a149c2932686759" providerId="LiveId" clId="{CEFA2F37-621E-4FFA-8041-2F8120D70A8A}" dt="2026-07-02T04:20:30.299" v="137" actId="1076"/>
        <pc:sldMkLst>
          <pc:docMk/>
          <pc:sldMk cId="104659147" sldId="266"/>
        </pc:sldMkLst>
        <pc:spChg chg="mod">
          <ac:chgData name="Unnati Chaurasia" userId="4a149c2932686759" providerId="LiveId" clId="{CEFA2F37-621E-4FFA-8041-2F8120D70A8A}" dt="2026-07-02T04:20:30.299" v="137" actId="1076"/>
          <ac:spMkLst>
            <pc:docMk/>
            <pc:sldMk cId="104659147" sldId="266"/>
            <ac:spMk id="3" creationId="{C79622C7-A269-C973-4C71-FE75537D2D71}"/>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32D191-D714-45E5-AA56-04E685A61974}" type="datetimeFigureOut">
              <a:rPr lang="en-IN" smtClean="0"/>
              <a:t>02-07-2026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9255346" y="2750337"/>
            <a:ext cx="1171888" cy="1356442"/>
          </a:xfrm>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3448939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32D191-D714-45E5-AA56-04E685A61974}" type="datetimeFigureOut">
              <a:rPr lang="en-IN" smtClean="0"/>
              <a:t>02-07-2026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1323974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32D191-D714-45E5-AA56-04E685A61974}" type="datetimeFigureOut">
              <a:rPr lang="en-IN" smtClean="0"/>
              <a:t>02-07-2026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729455" y="2869895"/>
            <a:ext cx="1154151" cy="1090789"/>
          </a:xfrm>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2629710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32D191-D714-45E5-AA56-04E685A61974}"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552954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32D191-D714-45E5-AA56-04E685A61974}" type="datetimeFigureOut">
              <a:rPr lang="en-IN" smtClean="0"/>
              <a:t>02-07-2026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2558258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32D191-D714-45E5-AA56-04E685A61974}" type="datetimeFigureOut">
              <a:rPr lang="en-IN" smtClean="0"/>
              <a:t>02-07-2026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1540413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F332D191-D714-45E5-AA56-04E685A61974}" type="datetimeFigureOut">
              <a:rPr lang="en-IN" smtClean="0"/>
              <a:t>02-07-2026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7866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32D191-D714-45E5-AA56-04E685A61974}"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3240793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32D191-D714-45E5-AA56-04E685A61974}"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2502918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32D191-D714-45E5-AA56-04E685A61974}"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11309"/>
            <a:ext cx="1154151" cy="1090789"/>
          </a:xfrm>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342579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32D191-D714-45E5-AA56-04E685A61974}"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11615"/>
            <a:ext cx="1154151" cy="1090789"/>
          </a:xfrm>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4057191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32D191-D714-45E5-AA56-04E685A61974}"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09925"/>
            <a:ext cx="1154151" cy="1090789"/>
          </a:xfrm>
        </p:spPr>
        <p:txBody>
          <a:bodyPr/>
          <a:lstStyle/>
          <a:p>
            <a:fld id="{E6007367-03D7-4C99-98EE-17617EE580EB}" type="slidenum">
              <a:rPr lang="en-IN" smtClean="0"/>
              <a:t>‹#›</a:t>
            </a:fld>
            <a:endParaRPr lang="en-IN"/>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097623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32D191-D714-45E5-AA56-04E685A61974}"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09925"/>
            <a:ext cx="1154151" cy="1090789"/>
          </a:xfrm>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1048082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332D191-D714-45E5-AA56-04E685A61974}" type="datetimeFigureOut">
              <a:rPr lang="en-IN" smtClean="0"/>
              <a:t>02-07-2026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3482178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332D191-D714-45E5-AA56-04E685A61974}" type="datetimeFigureOut">
              <a:rPr lang="en-IN" smtClean="0"/>
              <a:t>02-07-2026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3761883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32D191-D714-45E5-AA56-04E685A61974}" type="datetimeFigureOut">
              <a:rPr lang="en-IN" smtClean="0"/>
              <a:t>02-07-2026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6007367-03D7-4C99-98EE-17617EE580EB}" type="slidenum">
              <a:rPr lang="en-IN" smtClean="0"/>
              <a:t>‹#›</a:t>
            </a:fld>
            <a:endParaRPr lang="en-IN"/>
          </a:p>
        </p:txBody>
      </p:sp>
    </p:spTree>
    <p:extLst>
      <p:ext uri="{BB962C8B-B14F-4D97-AF65-F5344CB8AC3E}">
        <p14:creationId xmlns:p14="http://schemas.microsoft.com/office/powerpoint/2010/main" val="3682057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F332D191-D714-45E5-AA56-04E685A61974}" type="datetimeFigureOut">
              <a:rPr lang="en-IN" smtClean="0"/>
              <a:t>02-07-2026</a:t>
            </a:fld>
            <a:endParaRPr lang="en-IN"/>
          </a:p>
        </p:txBody>
      </p:sp>
      <p:sp>
        <p:nvSpPr>
          <p:cNvPr id="5" name="Footer Placeholder 4"/>
          <p:cNvSpPr>
            <a:spLocks noGrp="1"/>
          </p:cNvSpPr>
          <p:nvPr>
            <p:ph type="ftr" sz="quarter" idx="11"/>
          </p:nvPr>
        </p:nvSpPr>
        <p:spPr>
          <a:xfrm>
            <a:off x="680321" y="5936188"/>
            <a:ext cx="6126805" cy="365125"/>
          </a:xfrm>
        </p:spPr>
        <p:txBody>
          <a:bodyPr/>
          <a:lstStyle/>
          <a:p>
            <a:endParaRPr lang="en-IN"/>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E6007367-03D7-4C99-98EE-17617EE580EB}" type="slidenum">
              <a:rPr lang="en-IN" smtClean="0"/>
              <a:t>‹#›</a:t>
            </a:fld>
            <a:endParaRPr lang="en-IN"/>
          </a:p>
        </p:txBody>
      </p:sp>
    </p:spTree>
    <p:extLst>
      <p:ext uri="{BB962C8B-B14F-4D97-AF65-F5344CB8AC3E}">
        <p14:creationId xmlns:p14="http://schemas.microsoft.com/office/powerpoint/2010/main" val="2194443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332D191-D714-45E5-AA56-04E685A61974}" type="datetimeFigureOut">
              <a:rPr lang="en-IN" smtClean="0"/>
              <a:t>02-07-2026</a:t>
            </a:fld>
            <a:endParaRPr lang="en-IN"/>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E6007367-03D7-4C99-98EE-17617EE580EB}" type="slidenum">
              <a:rPr lang="en-IN" smtClean="0"/>
              <a:t>‹#›</a:t>
            </a:fld>
            <a:endParaRPr lang="en-IN"/>
          </a:p>
        </p:txBody>
      </p:sp>
    </p:spTree>
    <p:extLst>
      <p:ext uri="{BB962C8B-B14F-4D97-AF65-F5344CB8AC3E}">
        <p14:creationId xmlns:p14="http://schemas.microsoft.com/office/powerpoint/2010/main" val="3338539343"/>
      </p:ext>
    </p:extLst>
  </p:cSld>
  <p:clrMap bg1="dk1" tx1="lt1" bg2="dk2" tx2="lt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80627-B28D-012C-0880-1AE733616B1B}"/>
              </a:ext>
            </a:extLst>
          </p:cNvPr>
          <p:cNvSpPr>
            <a:spLocks noGrp="1"/>
          </p:cNvSpPr>
          <p:nvPr>
            <p:ph type="ctrTitle"/>
          </p:nvPr>
        </p:nvSpPr>
        <p:spPr>
          <a:xfrm>
            <a:off x="680322" y="2733709"/>
            <a:ext cx="7936904" cy="1373070"/>
          </a:xfrm>
        </p:spPr>
        <p:txBody>
          <a:bodyPr/>
          <a:lstStyle/>
          <a:p>
            <a:r>
              <a:rPr lang="en-IN" dirty="0"/>
              <a:t>COST CONTROL&amp; CONTROL REDUCTION</a:t>
            </a:r>
          </a:p>
        </p:txBody>
      </p:sp>
      <p:sp>
        <p:nvSpPr>
          <p:cNvPr id="3" name="Subtitle 2">
            <a:extLst>
              <a:ext uri="{FF2B5EF4-FFF2-40B4-BE49-F238E27FC236}">
                <a16:creationId xmlns:a16="http://schemas.microsoft.com/office/drawing/2014/main" id="{CE0A046F-2236-51B4-23C3-02D71E10914C}"/>
              </a:ext>
            </a:extLst>
          </p:cNvPr>
          <p:cNvSpPr>
            <a:spLocks noGrp="1"/>
          </p:cNvSpPr>
          <p:nvPr>
            <p:ph type="subTitle" idx="1"/>
          </p:nvPr>
        </p:nvSpPr>
        <p:spPr/>
        <p:txBody>
          <a:bodyPr/>
          <a:lstStyle/>
          <a:p>
            <a:r>
              <a:rPr lang="en-IN" dirty="0"/>
              <a:t>Submitted To: Shashwat Singhal</a:t>
            </a:r>
          </a:p>
          <a:p>
            <a:r>
              <a:rPr lang="en-IN" dirty="0"/>
              <a:t>Submitted By:- Unnati Chaurasia</a:t>
            </a:r>
          </a:p>
        </p:txBody>
      </p:sp>
    </p:spTree>
    <p:extLst>
      <p:ext uri="{BB962C8B-B14F-4D97-AF65-F5344CB8AC3E}">
        <p14:creationId xmlns:p14="http://schemas.microsoft.com/office/powerpoint/2010/main" val="2851026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9B844-9CFA-4524-B296-8294AB0C627C}"/>
              </a:ext>
            </a:extLst>
          </p:cNvPr>
          <p:cNvSpPr>
            <a:spLocks noGrp="1"/>
          </p:cNvSpPr>
          <p:nvPr>
            <p:ph type="title"/>
          </p:nvPr>
        </p:nvSpPr>
        <p:spPr/>
        <p:txBody>
          <a:bodyPr/>
          <a:lstStyle/>
          <a:p>
            <a:r>
              <a:rPr lang="en-IN" dirty="0"/>
              <a:t>             </a:t>
            </a:r>
            <a:r>
              <a:rPr lang="en-IN" b="1" dirty="0"/>
              <a:t>COST CONTROL</a:t>
            </a:r>
          </a:p>
        </p:txBody>
      </p:sp>
      <p:sp>
        <p:nvSpPr>
          <p:cNvPr id="3" name="Content Placeholder 2">
            <a:extLst>
              <a:ext uri="{FF2B5EF4-FFF2-40B4-BE49-F238E27FC236}">
                <a16:creationId xmlns:a16="http://schemas.microsoft.com/office/drawing/2014/main" id="{406FF001-62F2-8A5A-F54E-A41952D6FC73}"/>
              </a:ext>
            </a:extLst>
          </p:cNvPr>
          <p:cNvSpPr>
            <a:spLocks noGrp="1"/>
          </p:cNvSpPr>
          <p:nvPr>
            <p:ph idx="1"/>
          </p:nvPr>
        </p:nvSpPr>
        <p:spPr>
          <a:xfrm>
            <a:off x="834887" y="2223188"/>
            <a:ext cx="7692888" cy="4127915"/>
          </a:xfrm>
        </p:spPr>
        <p:txBody>
          <a:bodyPr>
            <a:normAutofit/>
          </a:bodyPr>
          <a:lstStyle/>
          <a:p>
            <a:r>
              <a:rPr lang="en-IN" b="1" dirty="0"/>
              <a:t>Cost Control</a:t>
            </a:r>
            <a:r>
              <a:rPr lang="en-IN" dirty="0"/>
              <a:t> is the process of planning, monitoring, and regulating the costs of a business to ensure that actual expenses do not exceed the predetermined or budgeted costs. It involves setting cost standards, comparing actual costs with planned costs, identifying differences (called variances), and taking corrective actions whenever necessary. The main objective of cost control is to minimize unnecessary expenses while maintaining the desired quality, efficiency, and productivity of products or services.</a:t>
            </a:r>
          </a:p>
        </p:txBody>
      </p:sp>
    </p:spTree>
    <p:extLst>
      <p:ext uri="{BB962C8B-B14F-4D97-AF65-F5344CB8AC3E}">
        <p14:creationId xmlns:p14="http://schemas.microsoft.com/office/powerpoint/2010/main" val="3033652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8D27-0C0F-A8B5-B7F0-915D8783E3E1}"/>
              </a:ext>
            </a:extLst>
          </p:cNvPr>
          <p:cNvSpPr>
            <a:spLocks noGrp="1"/>
          </p:cNvSpPr>
          <p:nvPr>
            <p:ph type="title"/>
          </p:nvPr>
        </p:nvSpPr>
        <p:spPr/>
        <p:txBody>
          <a:bodyPr/>
          <a:lstStyle/>
          <a:p>
            <a:r>
              <a:rPr lang="en-IN" dirty="0"/>
              <a:t>             OBJECTIVES OF COST CONTROL</a:t>
            </a:r>
          </a:p>
        </p:txBody>
      </p:sp>
      <p:sp>
        <p:nvSpPr>
          <p:cNvPr id="3" name="Content Placeholder 2">
            <a:extLst>
              <a:ext uri="{FF2B5EF4-FFF2-40B4-BE49-F238E27FC236}">
                <a16:creationId xmlns:a16="http://schemas.microsoft.com/office/drawing/2014/main" id="{4D8AF474-2BF8-71B6-AA1A-B1E38622ED63}"/>
              </a:ext>
            </a:extLst>
          </p:cNvPr>
          <p:cNvSpPr>
            <a:spLocks noGrp="1"/>
          </p:cNvSpPr>
          <p:nvPr>
            <p:ph idx="1"/>
          </p:nvPr>
        </p:nvSpPr>
        <p:spPr>
          <a:xfrm>
            <a:off x="5019260" y="2505456"/>
            <a:ext cx="6298652" cy="3599316"/>
          </a:xfrm>
        </p:spPr>
        <p:txBody>
          <a:bodyPr/>
          <a:lstStyle/>
          <a:p>
            <a:r>
              <a:rPr lang="en-IN" dirty="0"/>
              <a:t>Keep costs within the approved budget. </a:t>
            </a:r>
          </a:p>
          <a:p>
            <a:r>
              <a:rPr lang="en-IN" dirty="0"/>
              <a:t>Improve profitability. </a:t>
            </a:r>
          </a:p>
          <a:p>
            <a:r>
              <a:rPr lang="en-IN" dirty="0"/>
              <a:t>Prevent wastage of materials, labour, and time. </a:t>
            </a:r>
          </a:p>
          <a:p>
            <a:r>
              <a:rPr lang="en-IN" dirty="0"/>
              <a:t>Increase operational efficiency.</a:t>
            </a:r>
          </a:p>
          <a:p>
            <a:r>
              <a:rPr lang="en-IN" dirty="0"/>
              <a:t> Support better decision-making through cost analysis.</a:t>
            </a:r>
          </a:p>
        </p:txBody>
      </p:sp>
      <p:pic>
        <p:nvPicPr>
          <p:cNvPr id="5" name="Picture 4">
            <a:extLst>
              <a:ext uri="{FF2B5EF4-FFF2-40B4-BE49-F238E27FC236}">
                <a16:creationId xmlns:a16="http://schemas.microsoft.com/office/drawing/2014/main" id="{0B78A978-9727-D20F-DCE3-AC580DC0C65E}"/>
              </a:ext>
            </a:extLst>
          </p:cNvPr>
          <p:cNvPicPr>
            <a:picLocks noChangeAspect="1"/>
          </p:cNvPicPr>
          <p:nvPr/>
        </p:nvPicPr>
        <p:blipFill>
          <a:blip r:embed="rId2"/>
          <a:stretch>
            <a:fillRect/>
          </a:stretch>
        </p:blipFill>
        <p:spPr>
          <a:xfrm>
            <a:off x="278296" y="3543214"/>
            <a:ext cx="4364254" cy="2473077"/>
          </a:xfrm>
          <a:prstGeom prst="rect">
            <a:avLst/>
          </a:prstGeom>
        </p:spPr>
      </p:pic>
    </p:spTree>
    <p:extLst>
      <p:ext uri="{BB962C8B-B14F-4D97-AF65-F5344CB8AC3E}">
        <p14:creationId xmlns:p14="http://schemas.microsoft.com/office/powerpoint/2010/main" val="955339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D8C1A-F94F-31FE-07EE-26D3AFBABDEE}"/>
              </a:ext>
            </a:extLst>
          </p:cNvPr>
          <p:cNvSpPr>
            <a:spLocks noGrp="1"/>
          </p:cNvSpPr>
          <p:nvPr>
            <p:ph type="title"/>
          </p:nvPr>
        </p:nvSpPr>
        <p:spPr/>
        <p:txBody>
          <a:bodyPr/>
          <a:lstStyle/>
          <a:p>
            <a:r>
              <a:rPr lang="en-IN" dirty="0"/>
              <a:t>         PROCESS OF COST CONTROL</a:t>
            </a:r>
          </a:p>
        </p:txBody>
      </p:sp>
      <p:sp>
        <p:nvSpPr>
          <p:cNvPr id="3" name="Content Placeholder 2">
            <a:extLst>
              <a:ext uri="{FF2B5EF4-FFF2-40B4-BE49-F238E27FC236}">
                <a16:creationId xmlns:a16="http://schemas.microsoft.com/office/drawing/2014/main" id="{EB88F06A-BCDF-C54A-35A2-AD9B0D698237}"/>
              </a:ext>
            </a:extLst>
          </p:cNvPr>
          <p:cNvSpPr>
            <a:spLocks noGrp="1"/>
          </p:cNvSpPr>
          <p:nvPr>
            <p:ph idx="1"/>
          </p:nvPr>
        </p:nvSpPr>
        <p:spPr/>
        <p:txBody>
          <a:bodyPr/>
          <a:lstStyle/>
          <a:p>
            <a:r>
              <a:rPr lang="en-IN" dirty="0"/>
              <a:t>Set cost standards and budgets.</a:t>
            </a:r>
          </a:p>
          <a:p>
            <a:r>
              <a:rPr lang="en-IN" dirty="0"/>
              <a:t> Measure actual costs.</a:t>
            </a:r>
          </a:p>
          <a:p>
            <a:r>
              <a:rPr lang="en-IN" dirty="0"/>
              <a:t> Compare actual costs with budgeted costs. </a:t>
            </a:r>
          </a:p>
          <a:p>
            <a:r>
              <a:rPr lang="en-IN" dirty="0"/>
              <a:t>Identify and analyse cost variances.</a:t>
            </a:r>
          </a:p>
          <a:p>
            <a:r>
              <a:rPr lang="en-IN" dirty="0"/>
              <a:t> Take corrective actions to control future costs.</a:t>
            </a:r>
          </a:p>
        </p:txBody>
      </p:sp>
      <p:pic>
        <p:nvPicPr>
          <p:cNvPr id="5" name="Picture 4">
            <a:extLst>
              <a:ext uri="{FF2B5EF4-FFF2-40B4-BE49-F238E27FC236}">
                <a16:creationId xmlns:a16="http://schemas.microsoft.com/office/drawing/2014/main" id="{B90B1198-FB9F-4B28-5FAA-545D33DBE761}"/>
              </a:ext>
            </a:extLst>
          </p:cNvPr>
          <p:cNvPicPr>
            <a:picLocks noChangeAspect="1"/>
          </p:cNvPicPr>
          <p:nvPr/>
        </p:nvPicPr>
        <p:blipFill>
          <a:blip r:embed="rId2"/>
          <a:stretch>
            <a:fillRect/>
          </a:stretch>
        </p:blipFill>
        <p:spPr>
          <a:xfrm>
            <a:off x="7641009" y="3732432"/>
            <a:ext cx="3870670" cy="2582805"/>
          </a:xfrm>
          <a:prstGeom prst="rect">
            <a:avLst/>
          </a:prstGeom>
        </p:spPr>
      </p:pic>
    </p:spTree>
    <p:extLst>
      <p:ext uri="{BB962C8B-B14F-4D97-AF65-F5344CB8AC3E}">
        <p14:creationId xmlns:p14="http://schemas.microsoft.com/office/powerpoint/2010/main" val="747258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B7DC-2E71-D660-8EB1-5E0C73845D72}"/>
              </a:ext>
            </a:extLst>
          </p:cNvPr>
          <p:cNvSpPr>
            <a:spLocks noGrp="1"/>
          </p:cNvSpPr>
          <p:nvPr>
            <p:ph type="title"/>
          </p:nvPr>
        </p:nvSpPr>
        <p:spPr/>
        <p:txBody>
          <a:bodyPr>
            <a:normAutofit/>
          </a:bodyPr>
          <a:lstStyle/>
          <a:p>
            <a:r>
              <a:rPr lang="en-IN" dirty="0"/>
              <a:t>         TECHNIQUES OF COST CONTROL</a:t>
            </a:r>
          </a:p>
        </p:txBody>
      </p:sp>
      <p:sp>
        <p:nvSpPr>
          <p:cNvPr id="3" name="Content Placeholder 2">
            <a:extLst>
              <a:ext uri="{FF2B5EF4-FFF2-40B4-BE49-F238E27FC236}">
                <a16:creationId xmlns:a16="http://schemas.microsoft.com/office/drawing/2014/main" id="{C275B4F5-72BE-5EB5-29A0-C5BD168D05F7}"/>
              </a:ext>
            </a:extLst>
          </p:cNvPr>
          <p:cNvSpPr>
            <a:spLocks noGrp="1"/>
          </p:cNvSpPr>
          <p:nvPr>
            <p:ph idx="1"/>
          </p:nvPr>
        </p:nvSpPr>
        <p:spPr/>
        <p:txBody>
          <a:bodyPr/>
          <a:lstStyle/>
          <a:p>
            <a:r>
              <a:rPr lang="en-IN" dirty="0"/>
              <a:t>Budgetary Control </a:t>
            </a:r>
          </a:p>
          <a:p>
            <a:r>
              <a:rPr lang="en-IN" dirty="0"/>
              <a:t>Standard Costing </a:t>
            </a:r>
          </a:p>
          <a:p>
            <a:r>
              <a:rPr lang="en-IN" dirty="0"/>
              <a:t>Inventory Control </a:t>
            </a:r>
          </a:p>
          <a:p>
            <a:r>
              <a:rPr lang="en-IN" dirty="0"/>
              <a:t>Cost Audit </a:t>
            </a:r>
          </a:p>
          <a:p>
            <a:r>
              <a:rPr lang="en-IN" dirty="0"/>
              <a:t>Variance Analysis </a:t>
            </a:r>
          </a:p>
          <a:p>
            <a:r>
              <a:rPr lang="en-IN" dirty="0"/>
              <a:t>Internal Financial Reporting </a:t>
            </a:r>
          </a:p>
          <a:p>
            <a:pPr marL="0" indent="0">
              <a:buNone/>
            </a:pPr>
            <a:endParaRPr lang="en-IN" dirty="0"/>
          </a:p>
        </p:txBody>
      </p:sp>
      <p:pic>
        <p:nvPicPr>
          <p:cNvPr id="5" name="Picture 4">
            <a:extLst>
              <a:ext uri="{FF2B5EF4-FFF2-40B4-BE49-F238E27FC236}">
                <a16:creationId xmlns:a16="http://schemas.microsoft.com/office/drawing/2014/main" id="{AD55216D-73F8-AD3C-1D9E-3486BAA6AE48}"/>
              </a:ext>
            </a:extLst>
          </p:cNvPr>
          <p:cNvPicPr>
            <a:picLocks noChangeAspect="1"/>
          </p:cNvPicPr>
          <p:nvPr/>
        </p:nvPicPr>
        <p:blipFill>
          <a:blip r:embed="rId2"/>
          <a:stretch>
            <a:fillRect/>
          </a:stretch>
        </p:blipFill>
        <p:spPr>
          <a:xfrm>
            <a:off x="6868412" y="2932043"/>
            <a:ext cx="4407531" cy="3085272"/>
          </a:xfrm>
          <a:prstGeom prst="rect">
            <a:avLst/>
          </a:prstGeom>
        </p:spPr>
      </p:pic>
    </p:spTree>
    <p:extLst>
      <p:ext uri="{BB962C8B-B14F-4D97-AF65-F5344CB8AC3E}">
        <p14:creationId xmlns:p14="http://schemas.microsoft.com/office/powerpoint/2010/main" val="2929006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F743A-D256-9A3A-1321-24B115FB20C2}"/>
              </a:ext>
            </a:extLst>
          </p:cNvPr>
          <p:cNvSpPr>
            <a:spLocks noGrp="1"/>
          </p:cNvSpPr>
          <p:nvPr>
            <p:ph type="title"/>
          </p:nvPr>
        </p:nvSpPr>
        <p:spPr/>
        <p:txBody>
          <a:bodyPr/>
          <a:lstStyle/>
          <a:p>
            <a:r>
              <a:rPr lang="en-IN" dirty="0"/>
              <a:t>                     COST REDUCTION</a:t>
            </a:r>
          </a:p>
        </p:txBody>
      </p:sp>
      <p:sp>
        <p:nvSpPr>
          <p:cNvPr id="3" name="Content Placeholder 2">
            <a:extLst>
              <a:ext uri="{FF2B5EF4-FFF2-40B4-BE49-F238E27FC236}">
                <a16:creationId xmlns:a16="http://schemas.microsoft.com/office/drawing/2014/main" id="{3A090D86-BDF8-D27F-21B8-866A75C43E08}"/>
              </a:ext>
            </a:extLst>
          </p:cNvPr>
          <p:cNvSpPr>
            <a:spLocks noGrp="1"/>
          </p:cNvSpPr>
          <p:nvPr>
            <p:ph idx="1"/>
          </p:nvPr>
        </p:nvSpPr>
        <p:spPr>
          <a:xfrm>
            <a:off x="1792357" y="2141537"/>
            <a:ext cx="7590183" cy="4351338"/>
          </a:xfrm>
        </p:spPr>
        <p:txBody>
          <a:bodyPr/>
          <a:lstStyle/>
          <a:p>
            <a:r>
              <a:rPr lang="en-IN" b="1" dirty="0"/>
              <a:t>Cost Reduction</a:t>
            </a:r>
            <a:r>
              <a:rPr lang="en-IN" dirty="0"/>
              <a:t> is the process of </a:t>
            </a:r>
            <a:r>
              <a:rPr lang="en-IN" b="1" dirty="0"/>
              <a:t>permanently reducing the cost of producing goods or providing services without compromising their quality, performance, or customer satisfaction</a:t>
            </a:r>
            <a:r>
              <a:rPr lang="en-IN" dirty="0"/>
              <a:t>. It focuses on eliminating unnecessary expenses, improving efficiency, and making better use of resources through improved methods, technology, and management practices.</a:t>
            </a:r>
          </a:p>
          <a:p>
            <a:endParaRPr lang="en-IN" dirty="0"/>
          </a:p>
        </p:txBody>
      </p:sp>
    </p:spTree>
    <p:extLst>
      <p:ext uri="{BB962C8B-B14F-4D97-AF65-F5344CB8AC3E}">
        <p14:creationId xmlns:p14="http://schemas.microsoft.com/office/powerpoint/2010/main" val="2696468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F2E2F-C5FF-FF6D-4B38-973A0BE46F93}"/>
              </a:ext>
            </a:extLst>
          </p:cNvPr>
          <p:cNvSpPr>
            <a:spLocks noGrp="1"/>
          </p:cNvSpPr>
          <p:nvPr>
            <p:ph type="title"/>
          </p:nvPr>
        </p:nvSpPr>
        <p:spPr/>
        <p:txBody>
          <a:bodyPr/>
          <a:lstStyle/>
          <a:p>
            <a:r>
              <a:rPr lang="en-IN" dirty="0"/>
              <a:t>        OBJECTIVES OF COST REDUCTION </a:t>
            </a:r>
          </a:p>
        </p:txBody>
      </p:sp>
      <p:sp>
        <p:nvSpPr>
          <p:cNvPr id="3" name="Content Placeholder 2">
            <a:extLst>
              <a:ext uri="{FF2B5EF4-FFF2-40B4-BE49-F238E27FC236}">
                <a16:creationId xmlns:a16="http://schemas.microsoft.com/office/drawing/2014/main" id="{1A1C0CEE-BD15-6B01-4AB2-D262DDF92854}"/>
              </a:ext>
            </a:extLst>
          </p:cNvPr>
          <p:cNvSpPr>
            <a:spLocks noGrp="1"/>
          </p:cNvSpPr>
          <p:nvPr>
            <p:ph idx="1"/>
          </p:nvPr>
        </p:nvSpPr>
        <p:spPr/>
        <p:txBody>
          <a:bodyPr/>
          <a:lstStyle/>
          <a:p>
            <a:r>
              <a:rPr lang="en-IN" dirty="0"/>
              <a:t>Reduce production and operating costs. </a:t>
            </a:r>
          </a:p>
          <a:p>
            <a:r>
              <a:rPr lang="en-IN" dirty="0"/>
              <a:t>Increase business profits. </a:t>
            </a:r>
          </a:p>
          <a:p>
            <a:r>
              <a:rPr lang="en-IN" dirty="0"/>
              <a:t>Eliminate waste and inefficiencies. </a:t>
            </a:r>
          </a:p>
          <a:p>
            <a:r>
              <a:rPr lang="en-IN" dirty="0"/>
              <a:t>Improve resource utilization. </a:t>
            </a:r>
          </a:p>
          <a:p>
            <a:r>
              <a:rPr lang="en-IN" dirty="0"/>
              <a:t>Maintain product quality. </a:t>
            </a:r>
          </a:p>
          <a:p>
            <a:r>
              <a:rPr lang="en-IN" dirty="0"/>
              <a:t>Enhance customer satisfaction. </a:t>
            </a:r>
          </a:p>
          <a:p>
            <a:r>
              <a:rPr lang="en-IN" dirty="0"/>
              <a:t>Strengthen market competitiveness. </a:t>
            </a:r>
          </a:p>
          <a:p>
            <a:endParaRPr lang="en-IN" dirty="0"/>
          </a:p>
        </p:txBody>
      </p:sp>
      <p:pic>
        <p:nvPicPr>
          <p:cNvPr id="5" name="Picture 4">
            <a:extLst>
              <a:ext uri="{FF2B5EF4-FFF2-40B4-BE49-F238E27FC236}">
                <a16:creationId xmlns:a16="http://schemas.microsoft.com/office/drawing/2014/main" id="{4488F428-F952-882B-EF97-F1B78FDF2809}"/>
              </a:ext>
            </a:extLst>
          </p:cNvPr>
          <p:cNvPicPr>
            <a:picLocks noChangeAspect="1"/>
          </p:cNvPicPr>
          <p:nvPr/>
        </p:nvPicPr>
        <p:blipFill>
          <a:blip r:embed="rId2"/>
          <a:stretch>
            <a:fillRect/>
          </a:stretch>
        </p:blipFill>
        <p:spPr>
          <a:xfrm>
            <a:off x="7209396" y="3309731"/>
            <a:ext cx="3907521" cy="2543796"/>
          </a:xfrm>
          <a:prstGeom prst="rect">
            <a:avLst/>
          </a:prstGeom>
        </p:spPr>
      </p:pic>
    </p:spTree>
    <p:extLst>
      <p:ext uri="{BB962C8B-B14F-4D97-AF65-F5344CB8AC3E}">
        <p14:creationId xmlns:p14="http://schemas.microsoft.com/office/powerpoint/2010/main" val="3350084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DAFD2-F1ED-682D-D001-73DC9596EA9A}"/>
              </a:ext>
            </a:extLst>
          </p:cNvPr>
          <p:cNvSpPr>
            <a:spLocks noGrp="1"/>
          </p:cNvSpPr>
          <p:nvPr>
            <p:ph type="title"/>
          </p:nvPr>
        </p:nvSpPr>
        <p:spPr/>
        <p:txBody>
          <a:bodyPr/>
          <a:lstStyle/>
          <a:p>
            <a:r>
              <a:rPr lang="en-IN" dirty="0"/>
              <a:t>        AREAS OF COST REDUCTION</a:t>
            </a:r>
          </a:p>
        </p:txBody>
      </p:sp>
      <p:sp>
        <p:nvSpPr>
          <p:cNvPr id="3" name="Content Placeholder 2">
            <a:extLst>
              <a:ext uri="{FF2B5EF4-FFF2-40B4-BE49-F238E27FC236}">
                <a16:creationId xmlns:a16="http://schemas.microsoft.com/office/drawing/2014/main" id="{B1BF9098-D95B-4EE3-9FF8-5EB80D884F61}"/>
              </a:ext>
            </a:extLst>
          </p:cNvPr>
          <p:cNvSpPr>
            <a:spLocks noGrp="1"/>
          </p:cNvSpPr>
          <p:nvPr>
            <p:ph idx="1"/>
          </p:nvPr>
        </p:nvSpPr>
        <p:spPr>
          <a:xfrm>
            <a:off x="513522" y="2054225"/>
            <a:ext cx="4678017" cy="4157732"/>
          </a:xfrm>
        </p:spPr>
        <p:txBody>
          <a:bodyPr>
            <a:normAutofit/>
          </a:bodyPr>
          <a:lstStyle/>
          <a:p>
            <a:r>
              <a:rPr lang="en-IN" sz="2400" b="1" dirty="0"/>
              <a:t>Material Cost</a:t>
            </a:r>
          </a:p>
          <a:p>
            <a:r>
              <a:rPr lang="en-IN" sz="2400" dirty="0"/>
              <a:t>Reduce material wastage. </a:t>
            </a:r>
          </a:p>
          <a:p>
            <a:r>
              <a:rPr lang="en-IN" sz="2400" dirty="0"/>
              <a:t>Purchase at competitive prices. </a:t>
            </a:r>
          </a:p>
          <a:p>
            <a:r>
              <a:rPr lang="en-IN" sz="2400" b="1" dirty="0"/>
              <a:t>Labour Cost</a:t>
            </a:r>
          </a:p>
          <a:p>
            <a:r>
              <a:rPr lang="en-IN" sz="2400" dirty="0"/>
              <a:t>Improve employee productivity. </a:t>
            </a:r>
          </a:p>
          <a:p>
            <a:r>
              <a:rPr lang="en-IN" sz="2400" dirty="0"/>
              <a:t>Provide skill training. </a:t>
            </a:r>
          </a:p>
          <a:p>
            <a:pPr marL="0" indent="0">
              <a:buNone/>
            </a:pPr>
            <a:endParaRPr lang="en-IN" dirty="0"/>
          </a:p>
        </p:txBody>
      </p:sp>
      <p:sp>
        <p:nvSpPr>
          <p:cNvPr id="4" name="TextBox 3">
            <a:extLst>
              <a:ext uri="{FF2B5EF4-FFF2-40B4-BE49-F238E27FC236}">
                <a16:creationId xmlns:a16="http://schemas.microsoft.com/office/drawing/2014/main" id="{EFFDACDA-C5E9-23E4-C8C7-6FCCE5BC1BA7}"/>
              </a:ext>
            </a:extLst>
          </p:cNvPr>
          <p:cNvSpPr txBox="1"/>
          <p:nvPr/>
        </p:nvSpPr>
        <p:spPr>
          <a:xfrm>
            <a:off x="7325139" y="3168888"/>
            <a:ext cx="4353339" cy="3323987"/>
          </a:xfrm>
          <a:prstGeom prst="rect">
            <a:avLst/>
          </a:prstGeom>
          <a:noFill/>
        </p:spPr>
        <p:txBody>
          <a:bodyPr wrap="square" rtlCol="0">
            <a:spAutoFit/>
          </a:bodyPr>
          <a:lstStyle/>
          <a:p>
            <a:pPr marL="285750" indent="-285750">
              <a:buFont typeface="Arial" panose="020B0604020202020204" pitchFamily="34" charset="0"/>
              <a:buChar char="•"/>
            </a:pPr>
            <a:r>
              <a:rPr lang="en-IN" sz="2400" b="1" dirty="0"/>
              <a:t>Overhead Cost</a:t>
            </a:r>
          </a:p>
          <a:p>
            <a:pPr marL="285750" indent="-285750">
              <a:buFont typeface="Arial" panose="020B0604020202020204" pitchFamily="34" charset="0"/>
              <a:buChar char="•"/>
            </a:pPr>
            <a:r>
              <a:rPr lang="en-IN" sz="2400" dirty="0"/>
              <a:t>Save electricity and fuel. </a:t>
            </a:r>
          </a:p>
          <a:p>
            <a:pPr marL="285750" indent="-285750">
              <a:buFont typeface="Arial" panose="020B0604020202020204" pitchFamily="34" charset="0"/>
              <a:buChar char="•"/>
            </a:pPr>
            <a:r>
              <a:rPr lang="en-IN" sz="2400" dirty="0"/>
              <a:t>Reduce administrative expenses. </a:t>
            </a:r>
          </a:p>
          <a:p>
            <a:pPr marL="285750" indent="-285750">
              <a:buFont typeface="Arial" panose="020B0604020202020204" pitchFamily="34" charset="0"/>
              <a:buChar char="•"/>
            </a:pPr>
            <a:r>
              <a:rPr lang="en-IN" sz="2400" b="1" dirty="0"/>
              <a:t>Production Cost</a:t>
            </a:r>
          </a:p>
          <a:p>
            <a:pPr marL="285750" indent="-285750">
              <a:buFont typeface="Arial" panose="020B0604020202020204" pitchFamily="34" charset="0"/>
              <a:buChar char="•"/>
            </a:pPr>
            <a:r>
              <a:rPr lang="en-IN" sz="2400" dirty="0"/>
              <a:t>Improve production methods. </a:t>
            </a:r>
          </a:p>
          <a:p>
            <a:pPr marL="285750" indent="-285750">
              <a:buFont typeface="Arial" panose="020B0604020202020204" pitchFamily="34" charset="0"/>
              <a:buChar char="•"/>
            </a:pPr>
            <a:r>
              <a:rPr lang="en-IN" sz="2400" dirty="0"/>
              <a:t>Use modern technology.</a:t>
            </a:r>
          </a:p>
          <a:p>
            <a:endParaRPr lang="en-IN" dirty="0"/>
          </a:p>
        </p:txBody>
      </p:sp>
    </p:spTree>
    <p:extLst>
      <p:ext uri="{BB962C8B-B14F-4D97-AF65-F5344CB8AC3E}">
        <p14:creationId xmlns:p14="http://schemas.microsoft.com/office/powerpoint/2010/main" val="3233502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B72D-AD6F-C0C2-7173-858052E2F975}"/>
              </a:ext>
            </a:extLst>
          </p:cNvPr>
          <p:cNvSpPr>
            <a:spLocks noGrp="1"/>
          </p:cNvSpPr>
          <p:nvPr>
            <p:ph type="title"/>
          </p:nvPr>
        </p:nvSpPr>
        <p:spPr/>
        <p:txBody>
          <a:bodyPr/>
          <a:lstStyle/>
          <a:p>
            <a:r>
              <a:rPr lang="en-IN" dirty="0"/>
              <a:t>     TECHNIQUES OF COST REDUCTIONS</a:t>
            </a:r>
          </a:p>
        </p:txBody>
      </p:sp>
      <p:sp>
        <p:nvSpPr>
          <p:cNvPr id="3" name="Content Placeholder 2">
            <a:extLst>
              <a:ext uri="{FF2B5EF4-FFF2-40B4-BE49-F238E27FC236}">
                <a16:creationId xmlns:a16="http://schemas.microsoft.com/office/drawing/2014/main" id="{375CD5EB-DE0B-12A2-2863-DB8D4311BB48}"/>
              </a:ext>
            </a:extLst>
          </p:cNvPr>
          <p:cNvSpPr>
            <a:spLocks noGrp="1"/>
          </p:cNvSpPr>
          <p:nvPr>
            <p:ph idx="1"/>
          </p:nvPr>
        </p:nvSpPr>
        <p:spPr/>
        <p:txBody>
          <a:bodyPr>
            <a:normAutofit lnSpcReduction="10000"/>
          </a:bodyPr>
          <a:lstStyle/>
          <a:p>
            <a:r>
              <a:rPr lang="en-IN" dirty="0"/>
              <a:t>Value Analysis </a:t>
            </a:r>
          </a:p>
          <a:p>
            <a:r>
              <a:rPr lang="en-IN" dirty="0"/>
              <a:t>Value Engineering </a:t>
            </a:r>
          </a:p>
          <a:p>
            <a:r>
              <a:rPr lang="en-IN" dirty="0"/>
              <a:t>Standardization </a:t>
            </a:r>
          </a:p>
          <a:p>
            <a:r>
              <a:rPr lang="en-IN" dirty="0"/>
              <a:t>Simplification </a:t>
            </a:r>
          </a:p>
          <a:p>
            <a:r>
              <a:rPr lang="en-IN" dirty="0"/>
              <a:t>Automation </a:t>
            </a:r>
          </a:p>
          <a:p>
            <a:r>
              <a:rPr lang="en-IN" dirty="0"/>
              <a:t>Better Inventory Management </a:t>
            </a:r>
          </a:p>
          <a:p>
            <a:r>
              <a:rPr lang="en-IN" dirty="0"/>
              <a:t>Process Improvement </a:t>
            </a:r>
          </a:p>
          <a:p>
            <a:r>
              <a:rPr lang="en-IN" dirty="0"/>
              <a:t>Waste Reduction</a:t>
            </a:r>
          </a:p>
          <a:p>
            <a:endParaRPr lang="en-IN" dirty="0"/>
          </a:p>
        </p:txBody>
      </p:sp>
      <p:pic>
        <p:nvPicPr>
          <p:cNvPr id="5" name="Picture 4">
            <a:extLst>
              <a:ext uri="{FF2B5EF4-FFF2-40B4-BE49-F238E27FC236}">
                <a16:creationId xmlns:a16="http://schemas.microsoft.com/office/drawing/2014/main" id="{C3A5251C-9733-A243-F278-D642423E1668}"/>
              </a:ext>
            </a:extLst>
          </p:cNvPr>
          <p:cNvPicPr>
            <a:picLocks noChangeAspect="1"/>
          </p:cNvPicPr>
          <p:nvPr/>
        </p:nvPicPr>
        <p:blipFill>
          <a:blip r:embed="rId2"/>
          <a:stretch>
            <a:fillRect/>
          </a:stretch>
        </p:blipFill>
        <p:spPr>
          <a:xfrm>
            <a:off x="6679783" y="3101009"/>
            <a:ext cx="4163807" cy="2370275"/>
          </a:xfrm>
          <a:prstGeom prst="rect">
            <a:avLst/>
          </a:prstGeom>
        </p:spPr>
      </p:pic>
    </p:spTree>
    <p:extLst>
      <p:ext uri="{BB962C8B-B14F-4D97-AF65-F5344CB8AC3E}">
        <p14:creationId xmlns:p14="http://schemas.microsoft.com/office/powerpoint/2010/main" val="4258276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A0CCCAD-7EE0-0800-A5B4-D3A56B97C0A3}"/>
              </a:ext>
            </a:extLst>
          </p:cNvPr>
          <p:cNvGraphicFramePr>
            <a:graphicFrameLocks noGrp="1"/>
          </p:cNvGraphicFramePr>
          <p:nvPr>
            <p:extLst>
              <p:ext uri="{D42A27DB-BD31-4B8C-83A1-F6EECF244321}">
                <p14:modId xmlns:p14="http://schemas.microsoft.com/office/powerpoint/2010/main" val="2480728051"/>
              </p:ext>
            </p:extLst>
          </p:nvPr>
        </p:nvGraphicFramePr>
        <p:xfrm>
          <a:off x="838200" y="2218214"/>
          <a:ext cx="10515600" cy="4511040"/>
        </p:xfrm>
        <a:graphic>
          <a:graphicData uri="http://schemas.openxmlformats.org/drawingml/2006/table">
            <a:tbl>
              <a:tblPr/>
              <a:tblGrid>
                <a:gridCol w="5257800">
                  <a:extLst>
                    <a:ext uri="{9D8B030D-6E8A-4147-A177-3AD203B41FA5}">
                      <a16:colId xmlns:a16="http://schemas.microsoft.com/office/drawing/2014/main" val="576864941"/>
                    </a:ext>
                  </a:extLst>
                </a:gridCol>
                <a:gridCol w="5257800">
                  <a:extLst>
                    <a:ext uri="{9D8B030D-6E8A-4147-A177-3AD203B41FA5}">
                      <a16:colId xmlns:a16="http://schemas.microsoft.com/office/drawing/2014/main" val="1941911441"/>
                    </a:ext>
                  </a:extLst>
                </a:gridCol>
              </a:tblGrid>
              <a:tr h="0">
                <a:tc>
                  <a:txBody>
                    <a:bodyPr/>
                    <a:lstStyle/>
                    <a:p>
                      <a:pPr>
                        <a:buNone/>
                      </a:pPr>
                      <a:r>
                        <a:rPr lang="en-IN" sz="2000" b="1" dirty="0"/>
                        <a:t>Cost Control</a:t>
                      </a:r>
                      <a:endParaRPr lang="en-IN" sz="2000" dirty="0"/>
                    </a:p>
                  </a:txBody>
                  <a:tcPr anchor="ctr">
                    <a:lnL>
                      <a:noFill/>
                    </a:lnL>
                    <a:lnR>
                      <a:noFill/>
                    </a:lnR>
                    <a:lnT>
                      <a:noFill/>
                    </a:lnT>
                    <a:lnB>
                      <a:noFill/>
                    </a:lnB>
                    <a:noFill/>
                  </a:tcPr>
                </a:tc>
                <a:tc>
                  <a:txBody>
                    <a:bodyPr/>
                    <a:lstStyle/>
                    <a:p>
                      <a:pPr>
                        <a:buNone/>
                      </a:pPr>
                      <a:r>
                        <a:rPr lang="en-IN" sz="2000" b="1" dirty="0"/>
                        <a:t>Cost Reduction</a:t>
                      </a:r>
                      <a:endParaRPr lang="en-IN" sz="2000" dirty="0"/>
                    </a:p>
                  </a:txBody>
                  <a:tcPr anchor="ctr">
                    <a:lnL>
                      <a:noFill/>
                    </a:lnL>
                    <a:lnR>
                      <a:noFill/>
                    </a:lnR>
                    <a:lnT>
                      <a:noFill/>
                    </a:lnT>
                    <a:lnB>
                      <a:noFill/>
                    </a:lnB>
                    <a:noFill/>
                  </a:tcPr>
                </a:tc>
                <a:extLst>
                  <a:ext uri="{0D108BD9-81ED-4DB2-BD59-A6C34878D82A}">
                    <a16:rowId xmlns:a16="http://schemas.microsoft.com/office/drawing/2014/main" val="3249936948"/>
                  </a:ext>
                </a:extLst>
              </a:tr>
              <a:tr h="0">
                <a:tc>
                  <a:txBody>
                    <a:bodyPr/>
                    <a:lstStyle/>
                    <a:p>
                      <a:pPr>
                        <a:buNone/>
                      </a:pPr>
                      <a:r>
                        <a:rPr lang="en-IN" sz="2000"/>
                        <a:t>It is the process of keeping costs within predetermined limits or standards.</a:t>
                      </a:r>
                    </a:p>
                  </a:txBody>
                  <a:tcPr anchor="ctr">
                    <a:lnL>
                      <a:noFill/>
                    </a:lnL>
                    <a:lnR>
                      <a:noFill/>
                    </a:lnR>
                    <a:lnT>
                      <a:noFill/>
                    </a:lnT>
                    <a:lnB>
                      <a:noFill/>
                    </a:lnB>
                    <a:noFill/>
                  </a:tcPr>
                </a:tc>
                <a:tc>
                  <a:txBody>
                    <a:bodyPr/>
                    <a:lstStyle/>
                    <a:p>
                      <a:pPr>
                        <a:buNone/>
                      </a:pPr>
                      <a:r>
                        <a:rPr lang="en-IN" sz="2000"/>
                        <a:t>It is the process of permanently reducing the cost per unit without affecting quality or performance.</a:t>
                      </a:r>
                    </a:p>
                  </a:txBody>
                  <a:tcPr anchor="ctr">
                    <a:lnL>
                      <a:noFill/>
                    </a:lnL>
                    <a:lnR>
                      <a:noFill/>
                    </a:lnR>
                    <a:lnT>
                      <a:noFill/>
                    </a:lnT>
                    <a:lnB>
                      <a:noFill/>
                    </a:lnB>
                    <a:noFill/>
                  </a:tcPr>
                </a:tc>
                <a:extLst>
                  <a:ext uri="{0D108BD9-81ED-4DB2-BD59-A6C34878D82A}">
                    <a16:rowId xmlns:a16="http://schemas.microsoft.com/office/drawing/2014/main" val="3894187367"/>
                  </a:ext>
                </a:extLst>
              </a:tr>
              <a:tr h="0">
                <a:tc>
                  <a:txBody>
                    <a:bodyPr/>
                    <a:lstStyle/>
                    <a:p>
                      <a:pPr>
                        <a:buNone/>
                      </a:pPr>
                      <a:r>
                        <a:rPr lang="en-IN" sz="2000"/>
                        <a:t>Focuses on preventing unnecessary increases in costs.</a:t>
                      </a:r>
                    </a:p>
                  </a:txBody>
                  <a:tcPr anchor="ctr">
                    <a:lnL>
                      <a:noFill/>
                    </a:lnL>
                    <a:lnR>
                      <a:noFill/>
                    </a:lnR>
                    <a:lnT>
                      <a:noFill/>
                    </a:lnT>
                    <a:lnB>
                      <a:noFill/>
                    </a:lnB>
                    <a:noFill/>
                  </a:tcPr>
                </a:tc>
                <a:tc>
                  <a:txBody>
                    <a:bodyPr/>
                    <a:lstStyle/>
                    <a:p>
                      <a:pPr>
                        <a:buNone/>
                      </a:pPr>
                      <a:r>
                        <a:rPr lang="en-IN" sz="2000"/>
                        <a:t>Focuses on achieving real savings through improved methods and efficiency.</a:t>
                      </a:r>
                    </a:p>
                  </a:txBody>
                  <a:tcPr anchor="ctr">
                    <a:lnL>
                      <a:noFill/>
                    </a:lnL>
                    <a:lnR>
                      <a:noFill/>
                    </a:lnR>
                    <a:lnT>
                      <a:noFill/>
                    </a:lnT>
                    <a:lnB>
                      <a:noFill/>
                    </a:lnB>
                    <a:noFill/>
                  </a:tcPr>
                </a:tc>
                <a:extLst>
                  <a:ext uri="{0D108BD9-81ED-4DB2-BD59-A6C34878D82A}">
                    <a16:rowId xmlns:a16="http://schemas.microsoft.com/office/drawing/2014/main" val="3226284838"/>
                  </a:ext>
                </a:extLst>
              </a:tr>
              <a:tr h="0">
                <a:tc>
                  <a:txBody>
                    <a:bodyPr/>
                    <a:lstStyle/>
                    <a:p>
                      <a:pPr>
                        <a:buNone/>
                      </a:pPr>
                      <a:r>
                        <a:rPr lang="en-IN" sz="2000"/>
                        <a:t>It is a continuous monitoring process.</a:t>
                      </a:r>
                    </a:p>
                  </a:txBody>
                  <a:tcPr anchor="ctr">
                    <a:lnL>
                      <a:noFill/>
                    </a:lnL>
                    <a:lnR>
                      <a:noFill/>
                    </a:lnR>
                    <a:lnT>
                      <a:noFill/>
                    </a:lnT>
                    <a:lnB>
                      <a:noFill/>
                    </a:lnB>
                    <a:noFill/>
                  </a:tcPr>
                </a:tc>
                <a:tc>
                  <a:txBody>
                    <a:bodyPr/>
                    <a:lstStyle/>
                    <a:p>
                      <a:pPr>
                        <a:buNone/>
                      </a:pPr>
                      <a:r>
                        <a:rPr lang="en-IN" sz="2000" dirty="0"/>
                        <a:t>It is a corrective and improvement-oriented process.</a:t>
                      </a:r>
                    </a:p>
                  </a:txBody>
                  <a:tcPr anchor="ctr">
                    <a:lnL>
                      <a:noFill/>
                    </a:lnL>
                    <a:lnR>
                      <a:noFill/>
                    </a:lnR>
                    <a:lnT>
                      <a:noFill/>
                    </a:lnT>
                    <a:lnB>
                      <a:noFill/>
                    </a:lnB>
                    <a:noFill/>
                  </a:tcPr>
                </a:tc>
                <a:extLst>
                  <a:ext uri="{0D108BD9-81ED-4DB2-BD59-A6C34878D82A}">
                    <a16:rowId xmlns:a16="http://schemas.microsoft.com/office/drawing/2014/main" val="3065751091"/>
                  </a:ext>
                </a:extLst>
              </a:tr>
              <a:tr h="0">
                <a:tc>
                  <a:txBody>
                    <a:bodyPr/>
                    <a:lstStyle/>
                    <a:p>
                      <a:pPr>
                        <a:buNone/>
                      </a:pPr>
                      <a:r>
                        <a:rPr lang="en-IN" sz="2000"/>
                        <a:t>Standards and budgets are used to compare actual costs.</a:t>
                      </a:r>
                    </a:p>
                  </a:txBody>
                  <a:tcPr anchor="ctr">
                    <a:lnL>
                      <a:noFill/>
                    </a:lnL>
                    <a:lnR>
                      <a:noFill/>
                    </a:lnR>
                    <a:lnT>
                      <a:noFill/>
                    </a:lnT>
                    <a:lnB>
                      <a:noFill/>
                    </a:lnB>
                    <a:noFill/>
                  </a:tcPr>
                </a:tc>
                <a:tc>
                  <a:txBody>
                    <a:bodyPr/>
                    <a:lstStyle/>
                    <a:p>
                      <a:pPr>
                        <a:buNone/>
                      </a:pPr>
                      <a:r>
                        <a:rPr lang="en-IN" sz="2000"/>
                        <a:t>New techniques, innovation, and process improvements are used to lower costs.</a:t>
                      </a:r>
                    </a:p>
                  </a:txBody>
                  <a:tcPr anchor="ctr">
                    <a:lnL>
                      <a:noFill/>
                    </a:lnL>
                    <a:lnR>
                      <a:noFill/>
                    </a:lnR>
                    <a:lnT>
                      <a:noFill/>
                    </a:lnT>
                    <a:lnB>
                      <a:noFill/>
                    </a:lnB>
                    <a:noFill/>
                  </a:tcPr>
                </a:tc>
                <a:extLst>
                  <a:ext uri="{0D108BD9-81ED-4DB2-BD59-A6C34878D82A}">
                    <a16:rowId xmlns:a16="http://schemas.microsoft.com/office/drawing/2014/main" val="2236281365"/>
                  </a:ext>
                </a:extLst>
              </a:tr>
              <a:tr h="0">
                <a:tc>
                  <a:txBody>
                    <a:bodyPr/>
                    <a:lstStyle/>
                    <a:p>
                      <a:pPr>
                        <a:buNone/>
                      </a:pPr>
                      <a:r>
                        <a:rPr lang="en-IN" sz="2000"/>
                        <a:t>Example: Monitoring material usage to ensure it stays within the budget.</a:t>
                      </a:r>
                    </a:p>
                  </a:txBody>
                  <a:tcPr anchor="ctr">
                    <a:lnL>
                      <a:noFill/>
                    </a:lnL>
                    <a:lnR>
                      <a:noFill/>
                    </a:lnR>
                    <a:lnT>
                      <a:noFill/>
                    </a:lnT>
                    <a:lnB>
                      <a:noFill/>
                    </a:lnB>
                    <a:noFill/>
                  </a:tcPr>
                </a:tc>
                <a:tc>
                  <a:txBody>
                    <a:bodyPr/>
                    <a:lstStyle/>
                    <a:p>
                      <a:pPr>
                        <a:buNone/>
                      </a:pPr>
                      <a:r>
                        <a:rPr lang="en-IN" sz="2000" dirty="0"/>
                        <a:t>Example: Replacing an expensive raw material with a cheaper alternative of the same quality.</a:t>
                      </a:r>
                    </a:p>
                  </a:txBody>
                  <a:tcPr anchor="ctr">
                    <a:lnL>
                      <a:noFill/>
                    </a:lnL>
                    <a:lnR>
                      <a:noFill/>
                    </a:lnR>
                    <a:lnT>
                      <a:noFill/>
                    </a:lnT>
                    <a:lnB>
                      <a:noFill/>
                    </a:lnB>
                    <a:noFill/>
                  </a:tcPr>
                </a:tc>
                <a:extLst>
                  <a:ext uri="{0D108BD9-81ED-4DB2-BD59-A6C34878D82A}">
                    <a16:rowId xmlns:a16="http://schemas.microsoft.com/office/drawing/2014/main" val="4105690870"/>
                  </a:ext>
                </a:extLst>
              </a:tr>
            </a:tbl>
          </a:graphicData>
        </a:graphic>
      </p:graphicFrame>
      <p:sp>
        <p:nvSpPr>
          <p:cNvPr id="4" name="TextBox 3">
            <a:extLst>
              <a:ext uri="{FF2B5EF4-FFF2-40B4-BE49-F238E27FC236}">
                <a16:creationId xmlns:a16="http://schemas.microsoft.com/office/drawing/2014/main" id="{EB39A385-0C3F-972B-F21D-DA61D4417F12}"/>
              </a:ext>
            </a:extLst>
          </p:cNvPr>
          <p:cNvSpPr txBox="1"/>
          <p:nvPr/>
        </p:nvSpPr>
        <p:spPr>
          <a:xfrm>
            <a:off x="983974" y="362635"/>
            <a:ext cx="8550965" cy="1200329"/>
          </a:xfrm>
          <a:prstGeom prst="rect">
            <a:avLst/>
          </a:prstGeom>
          <a:noFill/>
        </p:spPr>
        <p:txBody>
          <a:bodyPr wrap="square">
            <a:spAutoFit/>
          </a:bodyPr>
          <a:lstStyle/>
          <a:p>
            <a:pPr>
              <a:buNone/>
            </a:pPr>
            <a:r>
              <a:rPr lang="en-IN" sz="3600" b="1" dirty="0"/>
              <a:t>             DIFFERENCE BETWEEN </a:t>
            </a:r>
          </a:p>
          <a:p>
            <a:pPr>
              <a:buNone/>
            </a:pPr>
            <a:r>
              <a:rPr lang="en-IN" sz="3600" b="1" dirty="0"/>
              <a:t>COST CONTROL AND COST REDUCTION</a:t>
            </a:r>
          </a:p>
        </p:txBody>
      </p:sp>
      <p:pic>
        <p:nvPicPr>
          <p:cNvPr id="5" name="Picture 4">
            <a:extLst>
              <a:ext uri="{FF2B5EF4-FFF2-40B4-BE49-F238E27FC236}">
                <a16:creationId xmlns:a16="http://schemas.microsoft.com/office/drawing/2014/main" id="{9F9B1746-D646-456F-5CF7-92530FD35E63}"/>
              </a:ext>
            </a:extLst>
          </p:cNvPr>
          <p:cNvPicPr>
            <a:picLocks noChangeAspect="1"/>
          </p:cNvPicPr>
          <p:nvPr/>
        </p:nvPicPr>
        <p:blipFill>
          <a:blip r:embed="rId2"/>
          <a:stretch>
            <a:fillRect/>
          </a:stretch>
        </p:blipFill>
        <p:spPr>
          <a:xfrm>
            <a:off x="9534939" y="412330"/>
            <a:ext cx="2448940" cy="1694765"/>
          </a:xfrm>
          <a:prstGeom prst="rect">
            <a:avLst/>
          </a:prstGeom>
        </p:spPr>
      </p:pic>
    </p:spTree>
    <p:extLst>
      <p:ext uri="{BB962C8B-B14F-4D97-AF65-F5344CB8AC3E}">
        <p14:creationId xmlns:p14="http://schemas.microsoft.com/office/powerpoint/2010/main" val="3581227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50EC-2ED6-4960-2999-853C785626E5}"/>
              </a:ext>
            </a:extLst>
          </p:cNvPr>
          <p:cNvSpPr>
            <a:spLocks noGrp="1"/>
          </p:cNvSpPr>
          <p:nvPr>
            <p:ph type="title"/>
          </p:nvPr>
        </p:nvSpPr>
        <p:spPr/>
        <p:txBody>
          <a:bodyPr>
            <a:normAutofit/>
          </a:bodyPr>
          <a:lstStyle/>
          <a:p>
            <a:r>
              <a:rPr lang="en-IN" sz="3600" b="1" dirty="0"/>
              <a:t>                                CONCLUSION</a:t>
            </a:r>
          </a:p>
        </p:txBody>
      </p:sp>
      <p:sp>
        <p:nvSpPr>
          <p:cNvPr id="3" name="Content Placeholder 2">
            <a:extLst>
              <a:ext uri="{FF2B5EF4-FFF2-40B4-BE49-F238E27FC236}">
                <a16:creationId xmlns:a16="http://schemas.microsoft.com/office/drawing/2014/main" id="{C79622C7-A269-C973-4C71-FE75537D2D71}"/>
              </a:ext>
            </a:extLst>
          </p:cNvPr>
          <p:cNvSpPr>
            <a:spLocks noGrp="1"/>
          </p:cNvSpPr>
          <p:nvPr>
            <p:ph idx="1"/>
          </p:nvPr>
        </p:nvSpPr>
        <p:spPr>
          <a:xfrm>
            <a:off x="1265582" y="2133738"/>
            <a:ext cx="9220200" cy="4351338"/>
          </a:xfrm>
        </p:spPr>
        <p:txBody>
          <a:bodyPr/>
          <a:lstStyle/>
          <a:p>
            <a:r>
              <a:rPr lang="en-IN" dirty="0"/>
              <a:t>Cost control and cost reduction are important tools for managing business expenses effectively. Cost control helps keep costs within the planned budget through regular monitoring, while cost reduction focuses on permanently lowering costs without compromising the quality of products or services. Together, they improve efficiency, reduce waste, increase profitability, and ensure better use of resources. By adopting these practices, businesses can strengthen their financial position, remain competitive, and achieve sustainable long-term growth.</a:t>
            </a:r>
          </a:p>
          <a:p>
            <a:pPr marL="0" indent="0">
              <a:buNone/>
            </a:pPr>
            <a:endParaRPr lang="en-IN" dirty="0"/>
          </a:p>
        </p:txBody>
      </p:sp>
    </p:spTree>
    <p:extLst>
      <p:ext uri="{BB962C8B-B14F-4D97-AF65-F5344CB8AC3E}">
        <p14:creationId xmlns:p14="http://schemas.microsoft.com/office/powerpoint/2010/main" val="104659147"/>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134</TotalTime>
  <Words>568</Words>
  <Application>Microsoft Office PowerPoint</Application>
  <PresentationFormat>Widescreen</PresentationFormat>
  <Paragraphs>72</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Trebuchet MS</vt:lpstr>
      <vt:lpstr>Berlin</vt:lpstr>
      <vt:lpstr>COST CONTROL&amp; CONTROL REDUCTION</vt:lpstr>
      <vt:lpstr>             COST CONTROL</vt:lpstr>
      <vt:lpstr>             OBJECTIVES OF COST CONTROL</vt:lpstr>
      <vt:lpstr>         PROCESS OF COST CONTROL</vt:lpstr>
      <vt:lpstr>         TECHNIQUES OF COST CONTROL</vt:lpstr>
      <vt:lpstr>                     COST REDUCTION</vt:lpstr>
      <vt:lpstr>        OBJECTIVES OF COST REDUCTION </vt:lpstr>
      <vt:lpstr>        AREAS OF COST REDUCTION</vt:lpstr>
      <vt:lpstr>     TECHNIQUES OF COST REDUCTIONS</vt:lpstr>
      <vt:lpstr>PowerPoint Presentation</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Unnati Chaurasia</dc:creator>
  <cp:lastModifiedBy>Unnati Chaurasia</cp:lastModifiedBy>
  <cp:revision>1</cp:revision>
  <dcterms:created xsi:type="dcterms:W3CDTF">2026-07-01T13:36:14Z</dcterms:created>
  <dcterms:modified xsi:type="dcterms:W3CDTF">2026-07-02T04:21:20Z</dcterms:modified>
</cp:coreProperties>
</file>